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  <a:endParaRPr sz="36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  <a:endParaRPr sz="36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  <a:endParaRPr sz="36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  <a:endParaRPr sz="36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  <a:endParaRPr sz="36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  <a:endParaRPr sz="36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  <a:endParaRPr sz="36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  <a:endParaRPr sz="36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  <a:endParaRPr sz="36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  <a:endParaRPr sz="36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  <a:endParaRPr sz="36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  <a:endParaRPr sz="36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  <a:endParaRPr sz="38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  <a:endParaRPr sz="38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  <a:endParaRPr sz="38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  <a:endParaRPr sz="38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  <a:endParaRPr sz="30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  <a:endParaRPr sz="30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  <a:endParaRPr sz="30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  <a:endParaRPr sz="30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  <a:endParaRPr sz="38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  <a:endParaRPr sz="38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  <a:endParaRPr sz="38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  <a:endParaRPr sz="38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  <a:endParaRPr sz="38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  <a:endParaRPr sz="38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  <a:endParaRPr sz="38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  <a:endParaRPr sz="38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675068" y="6105253"/>
            <a:ext cx="10312518" cy="1167658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3E231A"/>
                </a:solidFill>
              </a:rPr>
              <a:t>聖地踪覽</a:t>
            </a:r>
          </a:p>
        </p:txBody>
      </p:sp>
      <p:pic>
        <p:nvPicPr>
          <p:cNvPr id="33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47241" y="714284"/>
            <a:ext cx="6954980" cy="5216238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34"/>
          <p:cNvSpPr/>
          <p:nvPr/>
        </p:nvSpPr>
        <p:spPr>
          <a:xfrm>
            <a:off x="1675068" y="7767426"/>
            <a:ext cx="10312518" cy="1167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吳建智  韓珍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able 36"/>
          <p:cNvGraphicFramePr/>
          <p:nvPr/>
        </p:nvGraphicFramePr>
        <p:xfrm>
          <a:off x="770818" y="1686156"/>
          <a:ext cx="11475863" cy="74295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1973976"/>
                <a:gridCol w="2013208"/>
                <a:gridCol w="7475976"/>
              </a:tblGrid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Date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Teacher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Topic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12/7/2014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Miles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神的選民 - (埃及，曠野，迦南)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12/14/2014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Miles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流奶與蜜之地 - (迦南美地－以色列)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12/21/2014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Miles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宗教聖地 - (耶路撒冷 1)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12/28/2014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(No class)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 sz="30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1/4/2015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Jenny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做門徒的代價 - （加帕多奇, 米特奧拉）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1/11/2015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Jenny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亞西亞之光 - (以弗所)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1/18/2015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Miles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耶穌的腳蹤 - (加利利)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1/25/2015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Jenny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富足與貧窮的 -（士每拿，老底嘉）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2/1/2015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Miles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空的墳墓 - (耶路撒冷 2)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2/8/2015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Jenny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撒但的寶座與有名無實的城- (別迦摩, 撒狄)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2/15/2015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Jenny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馬其頓呼聲  - （腓立比, 帖撒羅尼迦）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570523">
                <a:tc>
                  <a:txBody>
                    <a:bodyPr/>
                    <a:lstStyle/>
                    <a:p>
                      <a:pPr lvl="0" algn="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2/22/2015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Miles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lvl="0"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滿城都是偶像 - (哥林多，雅典）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37" name="Shape 37"/>
          <p:cNvSpPr/>
          <p:nvPr/>
        </p:nvSpPr>
        <p:spPr>
          <a:xfrm>
            <a:off x="5073650" y="988844"/>
            <a:ext cx="2857500" cy="55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主日學課程表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4246" y="1035606"/>
            <a:ext cx="9969501" cy="5257801"/>
          </a:xfrm>
          <a:prstGeom prst="rect">
            <a:avLst/>
          </a:prstGeom>
        </p:spPr>
      </p:pic>
      <p:sp>
        <p:nvSpPr>
          <p:cNvPr id="40" name="Shape 40"/>
          <p:cNvSpPr/>
          <p:nvPr>
            <p:ph type="title"/>
          </p:nvPr>
        </p:nvSpPr>
        <p:spPr>
          <a:xfrm>
            <a:off x="1132946" y="6591300"/>
            <a:ext cx="10464801" cy="1270000"/>
          </a:xfrm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(一)神的選民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1376596" y="8094775"/>
            <a:ext cx="10464800" cy="1460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埃及，曠野，迦南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xfrm>
            <a:off x="1041578" y="2513083"/>
            <a:ext cx="10921643" cy="6615718"/>
          </a:xfrm>
          <a:prstGeom prst="rect">
            <a:avLst/>
          </a:prstGeom>
        </p:spPr>
        <p:txBody>
          <a:bodyPr/>
          <a:lstStyle>
            <a:lvl1pPr algn="l" defTabSz="309625">
              <a:defRPr sz="3815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15">
                <a:solidFill>
                  <a:srgbClr val="3E231A"/>
                </a:solidFill>
              </a:rPr>
              <a:t>「耶和華專愛你們，揀選你們，並非因你們的人數多於別民，原來你們的人數在萬民中是最少的。 只因耶和華愛你們，又因要守他向你們列祖所起的誓，就用大能的手領你們出來，從為奴之家救贖你們脫離 埃及 王法老的手。 所以，你要知道耶和華－你的神，他是神，是信實的神；向愛他、守他誡命的人守約，施慈愛，直到千代； 向恨他的人當面報應他們，將他們滅絕。凡恨他的人必報應他們，決不遲延。 所以，你要謹守遵行我今日所吩咐你的誡命、律例、典章。」 (申命記 7:7-11 CUNP-神)</a:t>
            </a:r>
          </a:p>
        </p:txBody>
      </p:sp>
      <p:sp>
        <p:nvSpPr>
          <p:cNvPr id="44" name="Shape 44"/>
          <p:cNvSpPr/>
          <p:nvPr/>
        </p:nvSpPr>
        <p:spPr>
          <a:xfrm>
            <a:off x="1187271" y="1243918"/>
            <a:ext cx="11087101" cy="55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耶和華－你神從地上的萬民中揀選你，特作自己的子民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xfrm>
            <a:off x="1270000" y="836323"/>
            <a:ext cx="10464800" cy="969692"/>
          </a:xfrm>
          <a:prstGeom prst="rect">
            <a:avLst/>
          </a:prstGeom>
        </p:spPr>
        <p:txBody>
          <a:bodyPr/>
          <a:lstStyle>
            <a:lvl1pPr defTabSz="356362">
              <a:defRPr sz="439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92">
                <a:solidFill>
                  <a:srgbClr val="3E231A"/>
                </a:solidFill>
              </a:rPr>
              <a:t>以色列歷史 - I</a:t>
            </a:r>
          </a:p>
        </p:txBody>
      </p:sp>
      <p:graphicFrame>
        <p:nvGraphicFramePr>
          <p:cNvPr id="47" name="Table 47"/>
          <p:cNvGraphicFramePr/>
          <p:nvPr/>
        </p:nvGraphicFramePr>
        <p:xfrm>
          <a:off x="1338448" y="1807979"/>
          <a:ext cx="10340604" cy="694183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123368"/>
                <a:gridCol w="2998798"/>
                <a:gridCol w="2602868"/>
                <a:gridCol w="2602868"/>
              </a:tblGrid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年期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聖經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中國史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史前時代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3000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創世
洪水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三皇五帝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城邦時代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3000-1300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出埃及
進迦南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夏商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以色列王國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1300-740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大衛，所羅門
南北國分裂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西周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亜述時代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740-612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北國亡
被擄到亞述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春秋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巴比倫時代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612-539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南國亡
第一次回歸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東周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波斯時代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539-330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第二次回歸
第三次回歸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戰國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希臘時代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330-63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寂靜400年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秦朝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xfrm>
            <a:off x="1270000" y="836323"/>
            <a:ext cx="10464800" cy="969692"/>
          </a:xfrm>
          <a:prstGeom prst="rect">
            <a:avLst/>
          </a:prstGeom>
        </p:spPr>
        <p:txBody>
          <a:bodyPr/>
          <a:lstStyle>
            <a:lvl1pPr defTabSz="356362">
              <a:defRPr sz="439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92">
                <a:solidFill>
                  <a:srgbClr val="3E231A"/>
                </a:solidFill>
              </a:rPr>
              <a:t>以色列歷史 - II</a:t>
            </a:r>
          </a:p>
        </p:txBody>
      </p:sp>
      <p:graphicFrame>
        <p:nvGraphicFramePr>
          <p:cNvPr id="50" name="Table 50"/>
          <p:cNvGraphicFramePr/>
          <p:nvPr/>
        </p:nvGraphicFramePr>
        <p:xfrm>
          <a:off x="1148174" y="1945033"/>
          <a:ext cx="10424175" cy="694183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602868"/>
                <a:gridCol w="2602868"/>
                <a:gridCol w="2602868"/>
                <a:gridCol w="2602868"/>
              </a:tblGrid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年期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聖經/教會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中國史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羅馬時代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BC 63-AD638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主耶穌降生
初期教會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漢，三國，晉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回教時代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AC 638-1099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教會黑暗時代
伊斯蘭教興起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隋，唐，五代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十字軍時代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AC 1099-1219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羅馬教廷與
東正教決裂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宋，元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馬穆魯克時代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AC 1291-1516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天主教大分裂
文藝復興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元，明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奧圖曼時代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AC 1517-1919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馬丁路德改革
普世宣教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清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英國託管期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AC 1922-1948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福音運動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民國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67728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以色列復國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AC 1948-now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海外華人教會
中國家庭教會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國共兩岸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24650" y="1357283"/>
            <a:ext cx="4787900" cy="7086600"/>
          </a:xfrm>
          <a:prstGeom prst="rect">
            <a:avLst/>
          </a:prstGeom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965200" y="1396999"/>
            <a:ext cx="5600700" cy="109957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古埃及帝國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965200" y="2966119"/>
            <a:ext cx="5600700" cy="5415881"/>
          </a:xfrm>
          <a:prstGeom prst="rect">
            <a:avLst/>
          </a:prstGeom>
        </p:spPr>
        <p:txBody>
          <a:bodyPr/>
          <a:lstStyle/>
          <a:p>
            <a:pPr lvl="0" marL="445168" indent="-445168" algn="l">
              <a:buSzPct val="12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約瑟被賣到埃及</a:t>
            </a:r>
            <a:endParaRPr sz="3600">
              <a:solidFill>
                <a:srgbClr val="3E231A"/>
              </a:solidFill>
            </a:endParaRPr>
          </a:p>
          <a:p>
            <a:pPr lvl="0" marL="445168" indent="-445168" algn="l">
              <a:buSzPct val="12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摩西帶領出埃及</a:t>
            </a:r>
            <a:endParaRPr sz="3600">
              <a:solidFill>
                <a:srgbClr val="3E231A"/>
              </a:solidFill>
            </a:endParaRPr>
          </a:p>
          <a:p>
            <a:pPr lvl="0" marL="445168" indent="-445168" algn="l">
              <a:buSzPct val="12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約書亜帶領入迦南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3007" y="1370625"/>
            <a:ext cx="9969500" cy="5257801"/>
          </a:xfrm>
          <a:prstGeom prst="rect">
            <a:avLst/>
          </a:prstGeom>
        </p:spPr>
      </p:pic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亜述帝國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先知約拿－尼尼微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何西阿書，阿摩司書預言北國亡於亞述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75920" indent="-375920" defTabSz="467359">
              <a:spcBef>
                <a:spcPts val="2400"/>
              </a:spcBef>
              <a:buBlip>
                <a:blip r:embed="rId2"/>
              </a:buBlip>
              <a:defRPr sz="304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40">
                <a:solidFill>
                  <a:srgbClr val="3E231A"/>
                </a:solidFill>
              </a:rPr>
              <a:t>猶大 王 亞哈斯 十二年， 以拉 的兒子 何細亞 在 撒馬利亞 登基作 以色列 王九年。 他行耶和華眼中看為惡的事，只是不像在他以前的 以色列 諸王。 亞述 王 撒縵以色 上來攻擊 何細亞 ， 何細亞 就服事他，給他進貢。 何細亞 背叛，差人去見 埃及 王 梭 ，不照往年所行的與 亞述 王進貢。 亞述 王知道了，就把他鎖禁，囚在監裏。 亞述 王上來攻擊 以色列 遍地，上到 撒馬利亞 ，圍困三年。 何細亞 第九年 亞述 王攻取了 撒馬利亞 ，將 以色列 人擄到 亞述 ，把他們安置在 哈臘 與 歌散 的 哈博河 邊，並 米底亞 人的城邑。 這是因 以色列 人得罪那領他們出 埃及 地、脫離 埃及 王法老手的耶和華－他們的神，去敬畏別神， (列王紀下 17:1-7 CUNP-神)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xfrm>
            <a:off x="1239546" y="967491"/>
            <a:ext cx="2576643" cy="1863896"/>
          </a:xfrm>
          <a:prstGeom prst="rect">
            <a:avLst/>
          </a:prstGeom>
        </p:spPr>
        <p:txBody>
          <a:bodyPr/>
          <a:lstStyle>
            <a:lvl1pPr defTabSz="525779">
              <a:defRPr sz="6479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79">
                <a:solidFill>
                  <a:srgbClr val="3E231A"/>
                </a:solidFill>
              </a:rPr>
              <a:t>巴比倫帝國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843613" y="6587203"/>
            <a:ext cx="11317575" cy="3028995"/>
          </a:xfrm>
          <a:prstGeom prst="rect">
            <a:avLst/>
          </a:prstGeom>
        </p:spPr>
        <p:txBody>
          <a:bodyPr/>
          <a:lstStyle>
            <a:lvl1pPr defTabSz="479044">
              <a:defRPr sz="295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52">
                <a:solidFill>
                  <a:srgbClr val="3E231A"/>
                </a:solidFill>
              </a:rPr>
              <a:t>以賽亞 對 希西家 說：「你要聽萬軍之耶和華的話： 日子必到，凡你家裏所有的，並你列祖積蓄到如今的，都要被擄到 巴比倫 去，不留下一樣；這是耶和華說的。 並且從你本身所生的眾子，其中必有被擄去、在 巴比倫 王宮裏當太監的。」 (以賽亞書 39:5-7 CUNP-神)</a:t>
            </a:r>
          </a:p>
        </p:txBody>
      </p:sp>
      <p:pic>
        <p:nvPicPr>
          <p:cNvPr id="64" name="AE184C6A-1538-4849-A701-686C86D32A3B-L0-001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6952" y="934055"/>
            <a:ext cx="7233788" cy="52967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55360" y="1220441"/>
            <a:ext cx="10451417" cy="5509317"/>
          </a:xfrm>
          <a:prstGeom prst="rect">
            <a:avLst/>
          </a:prstGeom>
        </p:spPr>
      </p:pic>
      <p:sp>
        <p:nvSpPr>
          <p:cNvPr id="67" name="Shape 67"/>
          <p:cNvSpPr/>
          <p:nvPr>
            <p:ph type="title"/>
          </p:nvPr>
        </p:nvSpPr>
        <p:spPr>
          <a:xfrm>
            <a:off x="523822" y="253941"/>
            <a:ext cx="4023313" cy="1270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波斯帝國</a:t>
            </a:r>
          </a:p>
        </p:txBody>
      </p:sp>
      <p:sp>
        <p:nvSpPr>
          <p:cNvPr id="68" name="Shape 68"/>
          <p:cNvSpPr/>
          <p:nvPr>
            <p:ph type="body" idx="1"/>
          </p:nvPr>
        </p:nvSpPr>
        <p:spPr>
          <a:xfrm>
            <a:off x="1270000" y="6861303"/>
            <a:ext cx="10464800" cy="1993484"/>
          </a:xfrm>
          <a:prstGeom prst="rect">
            <a:avLst/>
          </a:prstGeom>
        </p:spPr>
        <p:txBody>
          <a:bodyPr/>
          <a:lstStyle/>
          <a:p>
            <a:pPr lvl="0" algn="l" defTabSz="519937">
              <a:defRPr sz="1800">
                <a:solidFill>
                  <a:srgbClr val="000000"/>
                </a:solidFill>
              </a:defRPr>
            </a:pPr>
            <a:r>
              <a:rPr sz="3204">
                <a:solidFill>
                  <a:srgbClr val="3E231A"/>
                </a:solidFill>
              </a:rPr>
              <a:t>以斯拉記－第一次歸回(設巴薩，所羅巴伯，約書亞)</a:t>
            </a:r>
            <a:endParaRPr sz="3204">
              <a:solidFill>
                <a:srgbClr val="3E231A"/>
              </a:solidFill>
            </a:endParaRPr>
          </a:p>
          <a:p>
            <a:pPr lvl="8" marL="0" indent="1627632" defTabSz="519937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04">
                <a:solidFill>
                  <a:srgbClr val="3E231A"/>
                </a:solidFill>
              </a:rPr>
              <a:t>  第二次歸回(以斯拉)</a:t>
            </a:r>
            <a:endParaRPr sz="3204">
              <a:solidFill>
                <a:srgbClr val="3E231A"/>
              </a:solidFill>
            </a:endParaRPr>
          </a:p>
          <a:p>
            <a:pPr lvl="0" algn="l" defTabSz="519937">
              <a:defRPr sz="1800">
                <a:solidFill>
                  <a:srgbClr val="000000"/>
                </a:solidFill>
              </a:defRPr>
            </a:pPr>
            <a:r>
              <a:rPr sz="3204">
                <a:solidFill>
                  <a:srgbClr val="3E231A"/>
                </a:solidFill>
              </a:rPr>
              <a:t>尼希米記－第三次歸回(尼希米)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6099" y="1864693"/>
            <a:ext cx="10029921" cy="4701538"/>
          </a:xfrm>
          <a:prstGeom prst="rect">
            <a:avLst/>
          </a:prstGeom>
        </p:spPr>
      </p:pic>
      <p:sp>
        <p:nvSpPr>
          <p:cNvPr id="71" name="Shape 71"/>
          <p:cNvSpPr/>
          <p:nvPr>
            <p:ph type="title"/>
          </p:nvPr>
        </p:nvSpPr>
        <p:spPr>
          <a:xfrm>
            <a:off x="919752" y="467131"/>
            <a:ext cx="10464801" cy="1270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亞歷山大帝國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923290" y="6922210"/>
            <a:ext cx="11515538" cy="2511240"/>
          </a:xfrm>
          <a:prstGeom prst="rect">
            <a:avLst/>
          </a:prstGeom>
        </p:spPr>
        <p:txBody>
          <a:bodyPr/>
          <a:lstStyle/>
          <a:p>
            <a:pPr lvl="0" algn="l" defTabSz="572516">
              <a:defRPr sz="1800">
                <a:solidFill>
                  <a:srgbClr val="000000"/>
                </a:solidFill>
              </a:defRPr>
            </a:pPr>
            <a:r>
              <a:rPr sz="3528">
                <a:solidFill>
                  <a:srgbClr val="3E231A"/>
                </a:solidFill>
              </a:rPr>
              <a:t>敘利亞的西流古－多利買二世(七十士譯本)</a:t>
            </a:r>
            <a:endParaRPr sz="3528">
              <a:solidFill>
                <a:srgbClr val="3E231A"/>
              </a:solidFill>
            </a:endParaRPr>
          </a:p>
          <a:p>
            <a:pPr lvl="0" algn="l" defTabSz="572516">
              <a:defRPr sz="1800">
                <a:solidFill>
                  <a:srgbClr val="000000"/>
                </a:solidFill>
              </a:defRPr>
            </a:pPr>
            <a:r>
              <a:rPr sz="3528">
                <a:solidFill>
                  <a:srgbClr val="3E231A"/>
                </a:solidFill>
              </a:rPr>
              <a:t>安提阿古四世嚴禁猶太人宗教活動(以豬獻祭)</a:t>
            </a:r>
            <a:endParaRPr sz="3528">
              <a:solidFill>
                <a:srgbClr val="3E231A"/>
              </a:solidFill>
            </a:endParaRPr>
          </a:p>
          <a:p>
            <a:pPr lvl="0" algn="l" defTabSz="572516">
              <a:defRPr sz="1800">
                <a:solidFill>
                  <a:srgbClr val="000000"/>
                </a:solidFill>
              </a:defRPr>
            </a:pPr>
            <a:r>
              <a:rPr sz="3528">
                <a:solidFill>
                  <a:srgbClr val="3E231A"/>
                </a:solidFill>
              </a:rPr>
              <a:t>哈斯摩尼(馬加比)王朝－猶太人第二王朝(167BC～160BC)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9663" y="944239"/>
            <a:ext cx="7350265" cy="5257800"/>
          </a:xfrm>
          <a:prstGeom prst="rect">
            <a:avLst/>
          </a:prstGeom>
        </p:spPr>
      </p:pic>
      <p:sp>
        <p:nvSpPr>
          <p:cNvPr id="75" name="Shape 75"/>
          <p:cNvSpPr/>
          <p:nvPr>
            <p:ph type="title"/>
          </p:nvPr>
        </p:nvSpPr>
        <p:spPr>
          <a:xfrm>
            <a:off x="645647" y="847837"/>
            <a:ext cx="4175594" cy="1270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羅馬帝國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xfrm>
            <a:off x="1270000" y="6602645"/>
            <a:ext cx="10464800" cy="2084852"/>
          </a:xfrm>
          <a:prstGeom prst="rect">
            <a:avLst/>
          </a:prstGeom>
        </p:spPr>
        <p:txBody>
          <a:bodyPr/>
          <a:lstStyle/>
          <a:p>
            <a:pPr lvl="0" marL="445168" indent="-445168" algn="l">
              <a:buSzPct val="12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主耶穌降生，初期教會</a:t>
            </a:r>
            <a:endParaRPr sz="3600">
              <a:solidFill>
                <a:srgbClr val="3E231A"/>
              </a:solidFill>
            </a:endParaRPr>
          </a:p>
          <a:p>
            <a:pPr lvl="0" marL="445168" indent="-445168" algn="l">
              <a:buSzPct val="12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提多將軍攻陷耶路撒冷，燒毀聖殿(70AD)</a:t>
            </a:r>
            <a:endParaRPr sz="3600">
              <a:solidFill>
                <a:srgbClr val="3E231A"/>
              </a:solidFill>
            </a:endParaRPr>
          </a:p>
          <a:p>
            <a:pPr lvl="0" marL="445168" indent="-445168" algn="l">
              <a:buSzPct val="12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君士坦丁大帝立基督教為國教(4世紀初)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2109" y="746274"/>
            <a:ext cx="8354687" cy="5416421"/>
          </a:xfrm>
          <a:prstGeom prst="rect">
            <a:avLst/>
          </a:prstGeom>
        </p:spPr>
      </p:pic>
      <p:sp>
        <p:nvSpPr>
          <p:cNvPr id="79" name="Shape 79"/>
          <p:cNvSpPr/>
          <p:nvPr>
            <p:ph type="title"/>
          </p:nvPr>
        </p:nvSpPr>
        <p:spPr>
          <a:xfrm>
            <a:off x="1407052" y="6162444"/>
            <a:ext cx="10464801" cy="1270001"/>
          </a:xfrm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十字軍東征(1099～1291)</a:t>
            </a:r>
          </a:p>
        </p:txBody>
      </p:sp>
      <p:sp>
        <p:nvSpPr>
          <p:cNvPr id="80" name="Shape 80"/>
          <p:cNvSpPr/>
          <p:nvPr>
            <p:ph type="body" idx="1"/>
          </p:nvPr>
        </p:nvSpPr>
        <p:spPr>
          <a:xfrm>
            <a:off x="1270000" y="7318144"/>
            <a:ext cx="10464800" cy="19782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1071 年，賽爾柱人佔領耶路撒冷，禁止朝聖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1095年，教皇烏爾班二世下令十字軍東征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0516" y="1763388"/>
            <a:ext cx="10063102" cy="5306654"/>
          </a:xfrm>
          <a:prstGeom prst="rect">
            <a:avLst/>
          </a:prstGeom>
        </p:spPr>
      </p:pic>
      <p:sp>
        <p:nvSpPr>
          <p:cNvPr id="83" name="Shape 83"/>
          <p:cNvSpPr/>
          <p:nvPr>
            <p:ph type="title"/>
          </p:nvPr>
        </p:nvSpPr>
        <p:spPr>
          <a:xfrm>
            <a:off x="1026349" y="528044"/>
            <a:ext cx="10464801" cy="1270001"/>
          </a:xfrm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奧圖曼帝國(1517～1917)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在歐洲受迫害猶太人歸回聖地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26" y="620671"/>
            <a:ext cx="7049479" cy="8512257"/>
          </a:xfrm>
          <a:prstGeom prst="rect">
            <a:avLst/>
          </a:prstGeom>
        </p:spPr>
      </p:pic>
      <p:sp>
        <p:nvSpPr>
          <p:cNvPr id="87" name="Shape 87"/>
          <p:cNvSpPr/>
          <p:nvPr>
            <p:ph type="title"/>
          </p:nvPr>
        </p:nvSpPr>
        <p:spPr>
          <a:xfrm>
            <a:off x="7741932" y="1352539"/>
            <a:ext cx="4792626" cy="116122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以色列復國</a:t>
            </a:r>
          </a:p>
        </p:txBody>
      </p:sp>
      <p:sp>
        <p:nvSpPr>
          <p:cNvPr id="88" name="Shape 88"/>
          <p:cNvSpPr/>
          <p:nvPr>
            <p:ph type="body" idx="1"/>
          </p:nvPr>
        </p:nvSpPr>
        <p:spPr>
          <a:xfrm>
            <a:off x="8469221" y="3160864"/>
            <a:ext cx="3338048" cy="61203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5/14/1948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1948 獨立戰爭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1956 西奈戰爭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1967 六曰戰爭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1973 十月戰爭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1982 黎南戰爭</a:t>
            </a:r>
            <a:endParaRPr sz="3600">
              <a:solidFill>
                <a:srgbClr val="3E231A"/>
              </a:solidFill>
            </a:endParaRP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body" idx="1"/>
          </p:nvPr>
        </p:nvSpPr>
        <p:spPr>
          <a:xfrm>
            <a:off x="912227" y="1464097"/>
            <a:ext cx="11180345" cy="7913025"/>
          </a:xfrm>
          <a:prstGeom prst="rect">
            <a:avLst/>
          </a:prstGeom>
        </p:spPr>
        <p:txBody>
          <a:bodyPr/>
          <a:lstStyle>
            <a:lvl1pPr marL="0" indent="0" defTabSz="420624">
              <a:spcBef>
                <a:spcPts val="0"/>
              </a:spcBef>
              <a:buSzTx/>
              <a:buNone/>
              <a:defRPr sz="432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20">
                <a:solidFill>
                  <a:srgbClr val="3E231A"/>
                </a:solidFill>
              </a:rPr>
              <a:t>主對我說：「人子啊，這些骸骨就是 以色列 全家。他們說：『我們的骨頭枯乾了，我們的指望失去了，我們滅絕淨盡了。』 所以你要發預言對他們說，主耶和華如此說：『我的民哪，我必開你們的墳墓，使你們從墳墓中出來，領你們進入 以色列 地。 我的民哪，我開你們的墳墓，使你們從墳墓中出來，你們就知道我是耶和華。 我必將我的靈放在你們裏面，你們就要活了。我將你們安置在本地，你們就知道我－耶和華如此說，也如此成就了。這是耶和華說的。』」 (以西結書 37:11-14 CUNP-神)</a:t>
            </a:r>
          </a:p>
        </p:txBody>
      </p:sp>
      <p:sp>
        <p:nvSpPr>
          <p:cNvPr id="91" name="Shape 91"/>
          <p:cNvSpPr/>
          <p:nvPr/>
        </p:nvSpPr>
        <p:spPr>
          <a:xfrm>
            <a:off x="867385" y="230678"/>
            <a:ext cx="5300599" cy="103860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4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4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rPr>
              <a:t>聖經的預言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idx="1"/>
          </p:nvPr>
        </p:nvSpPr>
        <p:spPr>
          <a:xfrm>
            <a:off x="1300456" y="1616379"/>
            <a:ext cx="10738906" cy="7593230"/>
          </a:xfrm>
          <a:prstGeom prst="rect">
            <a:avLst/>
          </a:prstGeom>
        </p:spPr>
        <p:txBody>
          <a:bodyPr/>
          <a:lstStyle>
            <a:lvl1pPr marL="0" indent="0" defTabSz="292100">
              <a:spcBef>
                <a:spcPts val="0"/>
              </a:spcBef>
              <a:buSzTx/>
              <a:buNone/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耶和華的話又臨到我說： 「人子啊，你要取一根木杖，在其上寫『為 猶大 和他的同伴 以色列 人』；又取一根木杖，在其上寫『為 約瑟 ，就是為 以法蓮 ，又為他的同伴 以色列 全家』。 你要使這兩根木杖接連為一，在你手中成為一根。 你本國的子民問你說：『這是甚麼意思？你不指示我們嗎？』 你就對他們說：『主耶和華如此說：我要將 約瑟 和他同伴 以色列 支派的杖，就是那在 以法蓮 手中的，與 猶大 的杖一同接連為一，在我手中成為一根。』 你所寫的那兩根杖要在他們眼前拿在手中， 要對他們說，主耶和華如此說：我要將 以色列 人從他們所到的各國收取，又從四圍聚集他們，引導他們歸回本地。 我要使他們在那地，在 以色列 山上成為一國，有一王作他們眾民的王。他們不再為二國，決不再分為二國； (以西結書 37:15-22 CUNP-神)</a:t>
            </a:r>
          </a:p>
        </p:txBody>
      </p:sp>
      <p:sp>
        <p:nvSpPr>
          <p:cNvPr id="94" name="Shape 94"/>
          <p:cNvSpPr/>
          <p:nvPr/>
        </p:nvSpPr>
        <p:spPr>
          <a:xfrm>
            <a:off x="182121" y="184994"/>
            <a:ext cx="5300599" cy="103860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4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4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rPr>
              <a:t>聖經的預言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A0AC308A-27BB-459E-A9D4-FD9EC98A33DA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5139" y="86921"/>
            <a:ext cx="9139088" cy="95797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804158" y="2982634"/>
            <a:ext cx="11396483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諾貝爾1901年首次頒發，諾貝爾獎至今已頒給800多人，其中至少有20％是猶太人。</a:t>
            </a:r>
          </a:p>
        </p:txBody>
      </p:sp>
      <p:sp>
        <p:nvSpPr>
          <p:cNvPr id="99" name="Shape 99"/>
          <p:cNvSpPr/>
          <p:nvPr/>
        </p:nvSpPr>
        <p:spPr>
          <a:xfrm>
            <a:off x="755315" y="527784"/>
            <a:ext cx="11189012" cy="226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2007年全球猶太人總數約在1320萬人左右，其中540萬人定居在以色列，530萬人居住在美國。佔全球六十八億人口不到2%。</a:t>
            </a:r>
          </a:p>
        </p:txBody>
      </p:sp>
      <p:sp>
        <p:nvSpPr>
          <p:cNvPr id="100" name="Shape 100"/>
          <p:cNvSpPr/>
          <p:nvPr/>
        </p:nvSpPr>
        <p:spPr>
          <a:xfrm>
            <a:off x="798240" y="4953201"/>
            <a:ext cx="11408320" cy="4397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在美國200名最有影響的名人中，猶太人佔一半；在美國名牌大學教授中，猶太人佔三分之一；在美國律師中，猶太人佔四分之一；在美國文學、戲劇、音樂的一流作家，猶太人佔60%。全球最有錢的企業家，猶太人佔一半；美國的百萬富翁中，猶太人佔三分之一；美國富豪榜前40名中，猶太人佔18名；美國國會參議員中，猶太人佔10名；美國國會眾議員中，猶太人佔27名。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866765" y="819150"/>
            <a:ext cx="11530144" cy="811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在政治和社會科學界出了馬克思。</a:t>
            </a: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在自然科學界，除愛因斯坦外，還有玻爾（量子力學）；奧本海默（原子物理學）；弗朗克（化學）；馮‧諾依曼（計算機科學）；威納（控制論）等。 </a:t>
            </a: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哲學界方面，有斯賓諾莎、柏格森、維特根斯坦、盧卡契、馬爾庫塞等；心理學界有弗洛伊德、馬斯洛、弗洛姆等；經濟學有薩謬爾森、佛利民等；語言學家有喬姆斯基；</a:t>
            </a: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文學界有海涅、普魯斯特、卡夫卡、貝羅等；音樂界有孟德爾遜、魯賓斯坦、馬勒、曼紐軒等；美術界有畢加索、列維坦等；電影界有愛森斯坦；新聞界有路透、普利茲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1009709" y="5407533"/>
            <a:ext cx="11229032" cy="3637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spcBef>
                <a:spcPts val="3000"/>
              </a:spcBef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惟有你們是被揀選的族類，是有君尊的祭司，是聖潔的國度，是屬 神 的子民，要叫你們宣揚那召你們出黑暗入奇妙光明者的美德。 你們從前算不得子民， 現在卻作了神的子民； 從前未曾蒙憐恤， 現在卻蒙了憐恤。 (彼得前書 2:9-10 CUNP-神)</a:t>
            </a:r>
          </a:p>
        </p:txBody>
      </p:sp>
      <p:sp>
        <p:nvSpPr>
          <p:cNvPr id="105" name="Shape 105"/>
          <p:cNvSpPr/>
          <p:nvPr/>
        </p:nvSpPr>
        <p:spPr>
          <a:xfrm>
            <a:off x="1125644" y="945387"/>
            <a:ext cx="10753511" cy="2007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「耶和華專愛你們，揀選你們，並非因你們的人數多於別民，原來你們的人數在萬民中是最少的。 (申命記 7:7 CUNP-神)</a:t>
            </a:r>
          </a:p>
        </p:txBody>
      </p:sp>
      <p:sp>
        <p:nvSpPr>
          <p:cNvPr id="106" name="Shape 106"/>
          <p:cNvSpPr/>
          <p:nvPr/>
        </p:nvSpPr>
        <p:spPr>
          <a:xfrm>
            <a:off x="1043923" y="3411410"/>
            <a:ext cx="11373797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耶和華揀選 雅各 歸自己， 揀選 以色列 特作自己的子民。 (詩篇 135:4 CUNP-神)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